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4" r:id="rId17"/>
    <p:sldId id="353" r:id="rId18"/>
    <p:sldId id="356" r:id="rId19"/>
    <p:sldId id="355" r:id="rId20"/>
    <p:sldId id="361" r:id="rId21"/>
    <p:sldId id="360" r:id="rId22"/>
    <p:sldId id="357" r:id="rId23"/>
    <p:sldId id="371" r:id="rId24"/>
    <p:sldId id="379" r:id="rId25"/>
    <p:sldId id="380" r:id="rId26"/>
    <p:sldId id="372" r:id="rId27"/>
    <p:sldId id="358" r:id="rId28"/>
    <p:sldId id="363" r:id="rId29"/>
    <p:sldId id="364" r:id="rId30"/>
    <p:sldId id="362" r:id="rId31"/>
    <p:sldId id="365" r:id="rId32"/>
    <p:sldId id="366" r:id="rId33"/>
    <p:sldId id="367" r:id="rId34"/>
    <p:sldId id="368" r:id="rId35"/>
    <p:sldId id="369" r:id="rId36"/>
    <p:sldId id="370" r:id="rId37"/>
    <p:sldId id="373" r:id="rId38"/>
    <p:sldId id="374" r:id="rId39"/>
    <p:sldId id="375" r:id="rId40"/>
    <p:sldId id="381" r:id="rId41"/>
    <p:sldId id="376" r:id="rId42"/>
    <p:sldId id="378" r:id="rId43"/>
    <p:sldId id="384" r:id="rId44"/>
    <p:sldId id="383" r:id="rId45"/>
    <p:sldId id="377" r:id="rId46"/>
    <p:sldId id="382" r:id="rId47"/>
    <p:sldId id="385" r:id="rId48"/>
    <p:sldId id="334" r:id="rId49"/>
  </p:sldIdLst>
  <p:sldSz cx="18288000" cy="10287000"/>
  <p:notesSz cx="6858000" cy="9144000"/>
  <p:embeddedFontLst>
    <p:embeddedFont>
      <p:font typeface="標楷體" panose="03000509000000000000" pitchFamily="65" charset="-12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Vue02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既然已經有了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，那為什麼還要再推出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接下來要了解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的誕生解決了什麼問題。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是法文「快速」的意思，而它被開發的主要目的就是為了解決在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上「伺服器啟動慢」和「更新速度慢」的問題。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則是在開發階段捨棄打包，直接啟動伺服器，利用原生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而在正式環境下則基於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同樣是利用原生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78E24-7145-4B11-9003-76A3E8A1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13208"/>
            <a:ext cx="10210800" cy="48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建立基礎專案架構。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整合官方工具鏈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例如：狀態管理器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、路由管理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……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打包專案。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在本地啟動伺服器環境進行開發。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實作安裝：必裝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-v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-g @vue/cli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–version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create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不能大寫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切換到專案目錄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運行開發伺服器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3564950" y="8656702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75626-7153-45B1-9274-2C9E4A58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839712"/>
            <a:ext cx="808672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init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vue@latest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這邊會叫你輸入專案名稱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-project-build-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dev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2FF1D-517A-4B9B-BDAB-76CDDF36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39712"/>
            <a:ext cx="8915400" cy="70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7D2C8-AFE2-42F5-A9F9-4596C91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38700"/>
            <a:ext cx="8238906" cy="45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5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44C544-B2AD-4D35-ACCB-4B8D75EA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2604"/>
            <a:ext cx="6781800" cy="27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EA0DEA-438E-4DED-AC8C-786C22D1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" y="4547562"/>
            <a:ext cx="9884389" cy="30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905442-C6BB-4A2D-9A61-C01C6655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14" y="1868807"/>
            <a:ext cx="11097225" cy="33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0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：放靜態資源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例如：圖片、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樣式檔案等等。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：放元件檔。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：放路由元件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通常為畫面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：與狀態管理器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：與路由管理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DEBD34-DEC1-4F3A-A3D0-7FF18CF9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4620274"/>
            <a:ext cx="15089053" cy="55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A09173-6717-4FDF-A62F-A23471B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61" y="181509"/>
            <a:ext cx="5736627" cy="57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2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1C7409-6000-430A-9342-3D3CF41A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4804488" cy="77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918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bootstrap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 TODO: bootstrap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/bootstrap.min.css";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/bootstrap.bundle.min.js";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744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550AA0-3866-4DAB-BF84-001717B7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" y="4838700"/>
            <a:ext cx="8801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E0C92F-A59C-46CC-9BFB-F625E28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6489"/>
            <a:ext cx="7086600" cy="99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2512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函數是每個組件的核心入口：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提供一個簡單、乾淨的方式來組織和管理資料流。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`&lt;script setup&gt;`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這個語法糖，但也別忘了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本身是一個組件。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：父層傳遞下來的狀態或方法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：包含以下四個屬性：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：父層傳遞的屬性（類似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片段（插槽內容）。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：讓子組件暴露方法或狀態給父層。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給子元件，而子元件可以透過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B904685-7D24-42E3-B186-BD41DC7AC2AC}"/>
              </a:ext>
            </a:extLst>
          </p:cNvPr>
          <p:cNvSpPr txBox="1"/>
          <p:nvPr/>
        </p:nvSpPr>
        <p:spPr>
          <a:xfrm>
            <a:off x="8915400" y="1785472"/>
            <a:ext cx="9372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用於跨層級傳遞數據。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Drilling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父層組件可以使用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提供數據，子孫組件使用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或全局狀態管理：可以在整個應用中共享狀態或屬性。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98925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0A1BF-D83F-4B41-8747-12E91862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568"/>
            <a:ext cx="18287996" cy="54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7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的一種模擬表示，形成一棵樹狀結構。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會先更新虛擬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，然後計算新舊虛擬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的差異，將最少的變更應用到真實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可以把虛擬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想像成頁面的「快照」。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每次數據變化時，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會生成新的快照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，並與之前的快照進行對比，這樣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就能知道需要更新哪些部分，而不必重新渲染整個頁面。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目標：提升渲染效能，減少直接操作真實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的開銷。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為什麼要使用虛擬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性能優化：直接操作真實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非常耗時，虛擬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減少不必要的操作。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高效渲染：虛擬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只更新變更的部分，而不是整體重繪。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跨瀏覽器一致性：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自動處理各種瀏覽器兼容性問題。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DOM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580083" y="9620190"/>
            <a:ext cx="4347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的工作流程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A28107-EECE-450F-AAD2-288BE3FE2F1F}"/>
              </a:ext>
            </a:extLst>
          </p:cNvPr>
          <p:cNvSpPr/>
          <p:nvPr/>
        </p:nvSpPr>
        <p:spPr>
          <a:xfrm rot="10800000" flipV="1">
            <a:off x="2937663" y="8194514"/>
            <a:ext cx="1828800" cy="762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549158-DE35-4D28-8E94-FF413BEF02F6}"/>
              </a:ext>
            </a:extLst>
          </p:cNvPr>
          <p:cNvSpPr/>
          <p:nvPr/>
        </p:nvSpPr>
        <p:spPr>
          <a:xfrm rot="10800000" flipV="1">
            <a:off x="6214261" y="8194514"/>
            <a:ext cx="1828800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74FC6A-3D0F-4ADD-BFF2-11D7501751E5}"/>
              </a:ext>
            </a:extLst>
          </p:cNvPr>
          <p:cNvSpPr/>
          <p:nvPr/>
        </p:nvSpPr>
        <p:spPr>
          <a:xfrm rot="10800000" flipV="1">
            <a:off x="4842663" y="8074839"/>
            <a:ext cx="1295399" cy="4607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創建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200BAC3-5E93-42F7-99E9-9C8FB37BA586}"/>
              </a:ext>
            </a:extLst>
          </p:cNvPr>
          <p:cNvCxnSpPr>
            <a:stCxn id="9" idx="1"/>
            <a:endCxn id="10" idx="3"/>
          </p:cNvCxnSpPr>
          <p:nvPr/>
        </p:nvCxnSpPr>
        <p:spPr>
          <a:xfrm>
            <a:off x="4766463" y="8575514"/>
            <a:ext cx="1447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B20FC9A-BA59-4FE0-A05F-69D4D84954E8}"/>
              </a:ext>
            </a:extLst>
          </p:cNvPr>
          <p:cNvSpPr/>
          <p:nvPr/>
        </p:nvSpPr>
        <p:spPr>
          <a:xfrm rot="10800000" flipV="1">
            <a:off x="8546566" y="7734700"/>
            <a:ext cx="723905" cy="168162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更動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0296C5-1A92-4D29-9429-540EFFEAF5C7}"/>
              </a:ext>
            </a:extLst>
          </p:cNvPr>
          <p:cNvSpPr/>
          <p:nvPr/>
        </p:nvSpPr>
        <p:spPr>
          <a:xfrm rot="10800000" flipV="1">
            <a:off x="9753600" y="8146905"/>
            <a:ext cx="2133607" cy="857217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比較差異</a:t>
            </a:r>
            <a:b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(Diff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演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2E9211-9B11-4682-9FEA-72669E9456E3}"/>
              </a:ext>
            </a:extLst>
          </p:cNvPr>
          <p:cNvSpPr/>
          <p:nvPr/>
        </p:nvSpPr>
        <p:spPr>
          <a:xfrm rot="10800000" flipV="1">
            <a:off x="13075973" y="8197706"/>
            <a:ext cx="1828800" cy="762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D10394-8D3D-4740-9C3A-C68C543C4310}"/>
              </a:ext>
            </a:extLst>
          </p:cNvPr>
          <p:cNvSpPr/>
          <p:nvPr/>
        </p:nvSpPr>
        <p:spPr>
          <a:xfrm rot="10800000" flipV="1">
            <a:off x="11887207" y="8122481"/>
            <a:ext cx="1295399" cy="4607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更新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80F9CBC-DB57-426F-90F2-2386531A4C1F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>
            <a:off x="8043061" y="8575514"/>
            <a:ext cx="503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610B0EA-523A-4274-B44E-0367836F4C25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>
            <a:off x="9270471" y="8575514"/>
            <a:ext cx="483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6DCA5A9-67E5-410E-899E-74FAC8379D13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>
            <a:off x="11887207" y="8575514"/>
            <a:ext cx="1188766" cy="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348196" y="912356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template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9D9ED-29EB-454F-8808-04C63D2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" y="2628900"/>
            <a:ext cx="3151127" cy="190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1C890-BCFC-4D4C-A8B4-D4E66839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11771" r="1220" b="4312"/>
          <a:stretch/>
        </p:blipFill>
        <p:spPr>
          <a:xfrm>
            <a:off x="3452514" y="2661209"/>
            <a:ext cx="14529579" cy="5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09C795-F0F1-4969-8021-082F9C3A3116}"/>
              </a:ext>
            </a:extLst>
          </p:cNvPr>
          <p:cNvSpPr txBox="1"/>
          <p:nvPr/>
        </p:nvSpPr>
        <p:spPr>
          <a:xfrm>
            <a:off x="3352800" y="9189527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1E3857-BF99-40BA-9FA7-E5A3CA7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26214"/>
            <a:ext cx="9560773" cy="66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D7553-E834-443E-A42D-99F9E14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6" y="2391526"/>
            <a:ext cx="8626905" cy="435217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7E569E3-56CC-4B39-A517-1DE739C1F097}"/>
              </a:ext>
            </a:extLst>
          </p:cNvPr>
          <p:cNvSpPr txBox="1"/>
          <p:nvPr/>
        </p:nvSpPr>
        <p:spPr>
          <a:xfrm>
            <a:off x="8991600" y="17687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D961B-8E04-4447-9B2E-4FB402A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07235"/>
            <a:ext cx="9208052" cy="2710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BCD6C9F-A60C-4189-80D6-957F378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5243714"/>
            <a:ext cx="9197801" cy="46742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8738D-28FC-4270-BF65-B1F5C03837B8}"/>
              </a:ext>
            </a:extLst>
          </p:cNvPr>
          <p:cNvSpPr txBox="1"/>
          <p:nvPr/>
        </p:nvSpPr>
        <p:spPr>
          <a:xfrm>
            <a:off x="12344400" y="9717952"/>
            <a:ext cx="419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compoment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-friends</a:t>
            </a:r>
          </a:p>
        </p:txBody>
      </p:sp>
    </p:spTree>
    <p:extLst>
      <p:ext uri="{BB962C8B-B14F-4D97-AF65-F5344CB8AC3E}">
        <p14:creationId xmlns:p14="http://schemas.microsoft.com/office/powerpoint/2010/main" val="449996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ADD3B-E2F9-4384-AAE0-1AD3D68B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391526"/>
            <a:ext cx="6383776" cy="4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6651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F976A7-572F-4343-8994-897DFABBFEE0}"/>
              </a:ext>
            </a:extLst>
          </p:cNvPr>
          <p:cNvSpPr txBox="1"/>
          <p:nvPr/>
        </p:nvSpPr>
        <p:spPr>
          <a:xfrm>
            <a:off x="8039100" y="1785471"/>
            <a:ext cx="94107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也可以把它放到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 =&gt;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8E47F5-2A34-4969-9DA3-C2C3A2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88" y="2391524"/>
            <a:ext cx="11277600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切換視圖（例如標籤頁）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在多步驟導覽中顯示不同內容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60C09-AB96-4E4D-A24F-DD6FD3CE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47817"/>
            <a:ext cx="8627742" cy="80281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CAF081-793E-46EE-BC0D-A411DD44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4131220"/>
            <a:ext cx="6181188" cy="315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882E4D-4ECA-4225-BA77-D11D5347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285146"/>
            <a:ext cx="6701936" cy="2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8A938-454C-4365-943C-711282DE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009"/>
            <a:ext cx="14260703" cy="7037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D32CD-43BD-494B-9920-73A6FDA2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8249497"/>
            <a:ext cx="4648201" cy="19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17776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中，彼此的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標籤的屬性是會互相影響的。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`scoped`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標籤的屬性，可以讓樣式只應用於當前組件，而不會影響到其他組件的樣式。這有助於防止樣式衝突，保持專案的模組化和可維護性。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A9032-2757-46F6-8E98-425D7D5C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45688"/>
            <a:ext cx="10096500" cy="63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2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D27D18-31EA-4C1A-B6BF-2274C549BD2D}"/>
              </a:ext>
            </a:extLst>
          </p:cNvPr>
          <p:cNvSpPr txBox="1"/>
          <p:nvPr/>
        </p:nvSpPr>
        <p:spPr>
          <a:xfrm>
            <a:off x="206912" y="1785472"/>
            <a:ext cx="172428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他是單向數據流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在父層引用元件時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v-bind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」和「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」給元件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」需要在元件中一一宣告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而其餘沒有被宣告為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的都會被歸類在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Symbol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-project-props</a:t>
            </a:r>
          </a:p>
        </p:txBody>
      </p:sp>
    </p:spTree>
    <p:extLst>
      <p:ext uri="{BB962C8B-B14F-4D97-AF65-F5344CB8AC3E}">
        <p14:creationId xmlns:p14="http://schemas.microsoft.com/office/powerpoint/2010/main" val="88959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C5FE2-7887-477F-82EA-8D909655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1609"/>
            <a:ext cx="12041512" cy="8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68491-BA38-45F4-9380-83D32ED8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4001750" cy="853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1B66E9-BDA5-4A28-9C35-FA477019B8C3}"/>
              </a:ext>
            </a:extLst>
          </p:cNvPr>
          <p:cNvSpPr txBox="1"/>
          <p:nvPr/>
        </p:nvSpPr>
        <p:spPr>
          <a:xfrm>
            <a:off x="14478000" y="971550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795088" cy="397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中，生命週期（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Lifecycle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元件從創建到銷毀過程中的一系列階段。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提供了生命週期鉤子函數（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hook functions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），允許我們在元件的不同階段執行特定的代碼。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的生命週期可以分為以下四個主要階段：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Creation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掛載階段（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Mounting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銷毀階段（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Unm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ounting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66B9A7-94CE-453C-96C5-B08673D6BE75}"/>
              </a:ext>
            </a:extLst>
          </p:cNvPr>
          <p:cNvSpPr/>
          <p:nvPr/>
        </p:nvSpPr>
        <p:spPr>
          <a:xfrm rot="10800000" flipV="1">
            <a:off x="7152562" y="4113998"/>
            <a:ext cx="2209800" cy="77917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createApp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57783F-8750-4613-A6FE-0DBECFC793FC}"/>
              </a:ext>
            </a:extLst>
          </p:cNvPr>
          <p:cNvSpPr/>
          <p:nvPr/>
        </p:nvSpPr>
        <p:spPr>
          <a:xfrm rot="10800000" flipV="1">
            <a:off x="9779878" y="53020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created()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7E1DE4-8BAA-43FE-84AA-4469E8AE6B74}"/>
              </a:ext>
            </a:extLst>
          </p:cNvPr>
          <p:cNvSpPr/>
          <p:nvPr/>
        </p:nvSpPr>
        <p:spPr>
          <a:xfrm rot="10800000" flipV="1">
            <a:off x="7155977" y="53020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beforeCreated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9E23CB-5C5A-4467-A7D2-D857F3BEDED2}"/>
              </a:ext>
            </a:extLst>
          </p:cNvPr>
          <p:cNvSpPr/>
          <p:nvPr/>
        </p:nvSpPr>
        <p:spPr>
          <a:xfrm rot="10800000" flipV="1">
            <a:off x="7163596" y="6538438"/>
            <a:ext cx="2209800" cy="779170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mounted()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90FE72-FEBA-4445-A360-2122FB31ADD5}"/>
              </a:ext>
            </a:extLst>
          </p:cNvPr>
          <p:cNvSpPr/>
          <p:nvPr/>
        </p:nvSpPr>
        <p:spPr>
          <a:xfrm rot="10800000" flipV="1">
            <a:off x="9779878" y="6539791"/>
            <a:ext cx="2209800" cy="779170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beforeMounted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B10E36-6A48-4D75-9ACC-4EBD4030FFAD}"/>
              </a:ext>
            </a:extLst>
          </p:cNvPr>
          <p:cNvSpPr/>
          <p:nvPr/>
        </p:nvSpPr>
        <p:spPr>
          <a:xfrm rot="10800000" flipV="1">
            <a:off x="12573002" y="5916730"/>
            <a:ext cx="2209800" cy="779171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 template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F16647-54A3-4FDC-A6F2-B3ECEBF6F928}"/>
              </a:ext>
            </a:extLst>
          </p:cNvPr>
          <p:cNvSpPr/>
          <p:nvPr/>
        </p:nvSpPr>
        <p:spPr>
          <a:xfrm rot="10800000" flipV="1">
            <a:off x="7163596" y="8350751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Mounted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instance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5E28ED-5614-4624-B7AF-800E3FED1301}"/>
              </a:ext>
            </a:extLst>
          </p:cNvPr>
          <p:cNvSpPr/>
          <p:nvPr/>
        </p:nvSpPr>
        <p:spPr>
          <a:xfrm rot="10800000" flipV="1">
            <a:off x="9757132" y="7776160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Dara change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AF45D9-71AC-4FD6-8EE7-F3A3B1D23960}"/>
              </a:ext>
            </a:extLst>
          </p:cNvPr>
          <p:cNvSpPr/>
          <p:nvPr/>
        </p:nvSpPr>
        <p:spPr>
          <a:xfrm rot="10800000" flipV="1">
            <a:off x="9779878" y="9012529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Instance unmounted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913765F-CE8C-4F71-BFEB-AFCE424BB7D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257462" y="4893168"/>
            <a:ext cx="3415" cy="408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65DA4AF-24A3-4DA2-BF71-31B91B2B0AD1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>
            <a:off x="9365777" y="5691653"/>
            <a:ext cx="414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5B4496C-EE85-4A2A-A3AE-B32425132E80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>
            <a:off x="11989678" y="5691653"/>
            <a:ext cx="1688224" cy="225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0">
            <a:extLst>
              <a:ext uri="{FF2B5EF4-FFF2-40B4-BE49-F238E27FC236}">
                <a16:creationId xmlns:a16="http://schemas.microsoft.com/office/drawing/2014/main" id="{FC0E51BB-8100-45AF-866E-485A99BA48EA}"/>
              </a:ext>
            </a:extLst>
          </p:cNvPr>
          <p:cNvCxnSpPr>
            <a:cxnSpLocks/>
            <a:stCxn id="14" idx="2"/>
            <a:endCxn id="12" idx="1"/>
          </p:cNvCxnSpPr>
          <p:nvPr/>
        </p:nvCxnSpPr>
        <p:spPr>
          <a:xfrm rot="5400000">
            <a:off x="12717053" y="5968526"/>
            <a:ext cx="233475" cy="16882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C42E591-694F-4830-A6EC-05CF77CBC5E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H="1" flipV="1">
            <a:off x="9373396" y="6928023"/>
            <a:ext cx="406482" cy="1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7AF956D-64B9-4900-B397-D5FBA70D453C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8268496" y="7317608"/>
            <a:ext cx="0" cy="103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30">
            <a:extLst>
              <a:ext uri="{FF2B5EF4-FFF2-40B4-BE49-F238E27FC236}">
                <a16:creationId xmlns:a16="http://schemas.microsoft.com/office/drawing/2014/main" id="{9CDCD48B-F790-4196-B980-57D607EC4B3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V="1">
            <a:off x="9373396" y="8165745"/>
            <a:ext cx="383736" cy="5745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30">
            <a:extLst>
              <a:ext uri="{FF2B5EF4-FFF2-40B4-BE49-F238E27FC236}">
                <a16:creationId xmlns:a16="http://schemas.microsoft.com/office/drawing/2014/main" id="{DAD22B4D-3518-4036-9C6A-C6F0D0697962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>
            <a:off x="9373396" y="8740336"/>
            <a:ext cx="406482" cy="661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E9B61C14-0EA8-47DA-AE15-6B96439027C9}"/>
              </a:ext>
            </a:extLst>
          </p:cNvPr>
          <p:cNvSpPr/>
          <p:nvPr/>
        </p:nvSpPr>
        <p:spPr>
          <a:xfrm rot="10800000" flipV="1">
            <a:off x="15240000" y="77718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update()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D83944F-6B6C-44EA-99ED-AB950AE4B5F2}"/>
              </a:ext>
            </a:extLst>
          </p:cNvPr>
          <p:cNvSpPr/>
          <p:nvPr/>
        </p:nvSpPr>
        <p:spPr>
          <a:xfrm rot="10800000" flipV="1">
            <a:off x="12420599" y="7776161"/>
            <a:ext cx="2369021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beforeUpdate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4A6A4A3-DD49-4A9B-ACC6-BA21C10AD809}"/>
              </a:ext>
            </a:extLst>
          </p:cNvPr>
          <p:cNvCxnSpPr>
            <a:cxnSpLocks/>
            <a:stCxn id="16" idx="1"/>
            <a:endCxn id="72" idx="3"/>
          </p:cNvCxnSpPr>
          <p:nvPr/>
        </p:nvCxnSpPr>
        <p:spPr>
          <a:xfrm>
            <a:off x="11966932" y="8165745"/>
            <a:ext cx="4536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487B85F6-BD55-4E04-80C7-55C424EE8161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flipV="1">
            <a:off x="14789620" y="8161453"/>
            <a:ext cx="450380" cy="4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AA9DBB27-9CE3-4A80-B0FC-D0A5AF22CD79}"/>
              </a:ext>
            </a:extLst>
          </p:cNvPr>
          <p:cNvSpPr/>
          <p:nvPr/>
        </p:nvSpPr>
        <p:spPr>
          <a:xfrm rot="10800000" flipV="1">
            <a:off x="15240000" y="901252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unmounted()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B4D4E8F-2502-4892-BCBA-D9560356A7E0}"/>
              </a:ext>
            </a:extLst>
          </p:cNvPr>
          <p:cNvSpPr/>
          <p:nvPr/>
        </p:nvSpPr>
        <p:spPr>
          <a:xfrm rot="10800000" flipV="1">
            <a:off x="12420599" y="9012529"/>
            <a:ext cx="2369022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beforeUnmounted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D6D75C1-7747-4EBF-8FA3-20E6AD0E7809}"/>
              </a:ext>
            </a:extLst>
          </p:cNvPr>
          <p:cNvCxnSpPr>
            <a:cxnSpLocks/>
            <a:stCxn id="81" idx="1"/>
            <a:endCxn id="80" idx="3"/>
          </p:cNvCxnSpPr>
          <p:nvPr/>
        </p:nvCxnSpPr>
        <p:spPr>
          <a:xfrm flipV="1">
            <a:off x="14789621" y="9402113"/>
            <a:ext cx="45037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0C38478-2594-4D46-B4AC-3A5BCC8A7778}"/>
              </a:ext>
            </a:extLst>
          </p:cNvPr>
          <p:cNvCxnSpPr>
            <a:cxnSpLocks/>
            <a:stCxn id="17" idx="1"/>
            <a:endCxn id="81" idx="3"/>
          </p:cNvCxnSpPr>
          <p:nvPr/>
        </p:nvCxnSpPr>
        <p:spPr>
          <a:xfrm>
            <a:off x="11989678" y="9402114"/>
            <a:ext cx="430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8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427684" y="873833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85BE2-94D1-4C71-BD3E-26550C2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8152"/>
            <a:ext cx="17602200" cy="69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684792" y="963930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ADB34-62AD-4FF5-8C44-7EE77DA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40281"/>
            <a:ext cx="8532392" cy="8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D267D9-A5B7-4710-BACB-CE10AC392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66" y="250509"/>
            <a:ext cx="13055522" cy="99410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0FCCB6D-DB8A-4117-ABBC-28F981C9DFE1}"/>
              </a:ext>
            </a:extLst>
          </p:cNvPr>
          <p:cNvSpPr txBox="1"/>
          <p:nvPr/>
        </p:nvSpPr>
        <p:spPr>
          <a:xfrm>
            <a:off x="206912" y="1785472"/>
            <a:ext cx="4898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-project-emit</a:t>
            </a:r>
          </a:p>
        </p:txBody>
      </p:sp>
    </p:spTree>
    <p:extLst>
      <p:ext uri="{BB962C8B-B14F-4D97-AF65-F5344CB8AC3E}">
        <p14:creationId xmlns:p14="http://schemas.microsoft.com/office/powerpoint/2010/main" val="88812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F697B-920E-4197-BCCB-5C18F51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5175567"/>
            <a:ext cx="11962188" cy="49617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EB27FA-5602-4E36-9367-74902F37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98295"/>
            <a:ext cx="9715496" cy="7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9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AC55854-13F2-4073-9BF8-6E4603689DF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BCC9E9-50ED-4BE4-9A70-95BFAE0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7429500"/>
            <a:ext cx="16665964" cy="2746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D6BB1B-DB00-4B60-823D-80B2224A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47402"/>
            <a:ext cx="12283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，更小的單位。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-project-slot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slot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89C9D-9069-4873-A025-C91A91E4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695700"/>
            <a:ext cx="9975272" cy="457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337DA-C470-414E-9316-4AC5D26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95700"/>
            <a:ext cx="6567949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4ADBC-ADD4-443A-8607-0AAF4D06D167}"/>
              </a:ext>
            </a:extLst>
          </p:cNvPr>
          <p:cNvSpPr/>
          <p:nvPr/>
        </p:nvSpPr>
        <p:spPr>
          <a:xfrm>
            <a:off x="1981200" y="4914900"/>
            <a:ext cx="419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8367FF-4BFC-4063-810C-54BA3AAE580E}"/>
              </a:ext>
            </a:extLst>
          </p:cNvPr>
          <p:cNvCxnSpPr>
            <a:stCxn id="6" idx="3"/>
          </p:cNvCxnSpPr>
          <p:nvPr/>
        </p:nvCxnSpPr>
        <p:spPr>
          <a:xfrm>
            <a:off x="6172200" y="5067300"/>
            <a:ext cx="2819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54A967-58F5-472B-AC9F-0B800A2AA76B}"/>
              </a:ext>
            </a:extLst>
          </p:cNvPr>
          <p:cNvSpPr/>
          <p:nvPr/>
        </p:nvSpPr>
        <p:spPr>
          <a:xfrm>
            <a:off x="1981200" y="5235727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DF2709-570D-4FCE-BF8F-250666D8A623}"/>
              </a:ext>
            </a:extLst>
          </p:cNvPr>
          <p:cNvSpPr/>
          <p:nvPr/>
        </p:nvSpPr>
        <p:spPr>
          <a:xfrm>
            <a:off x="1965960" y="5556554"/>
            <a:ext cx="44348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A059A6-EB0A-4858-B3D4-2A1551DB2B45}"/>
              </a:ext>
            </a:extLst>
          </p:cNvPr>
          <p:cNvCxnSpPr>
            <a:cxnSpLocks/>
          </p:cNvCxnSpPr>
          <p:nvPr/>
        </p:nvCxnSpPr>
        <p:spPr>
          <a:xfrm>
            <a:off x="6872749" y="5448300"/>
            <a:ext cx="2271251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7C4D50-840E-4BC3-B55E-1DD40653E9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400800" y="5708954"/>
            <a:ext cx="27432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7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在父組件與深層子組件之間共享資料。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避免多層組件層層傳遞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讓子組件能直接使用父組件的共享資料或方法。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-project-provide-inject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7E528-E7D2-45B3-A0D4-6DD97C72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" y="4175222"/>
            <a:ext cx="15671224" cy="2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C2C573-6435-4B53-998E-C4920FC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" y="2035179"/>
            <a:ext cx="8981346" cy="6384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3C3F9-72CD-4E96-8B82-29F5899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98" y="2035179"/>
            <a:ext cx="9071562" cy="63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738F5-9295-4348-BE4A-059AF01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552700"/>
            <a:ext cx="9936714" cy="556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373E24-3F54-4843-9914-03425EC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52700"/>
            <a:ext cx="7970922" cy="403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4CEBD-8C0A-4506-8982-B68948FC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6" y="6746324"/>
            <a:ext cx="6964914" cy="3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Teleport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是一個內建元件，允許將子元件的內容傳送到應用程式的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節點中，而不被限制在父組件的作用範圍內。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彈出視窗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(Modal)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：通常需要顯示在視窗的最上層，不受父元素的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(Notification)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提示框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(Tooltip)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：需要獨立於父層結構，避免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或定位問題。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B1613-AD28-49A3-855A-186D0839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4416566"/>
            <a:ext cx="9723398" cy="4460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2DE31-478C-4B2A-BA34-70D7867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416566"/>
            <a:ext cx="7794089" cy="2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(Creation)】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會初始化元件的數據、事件和觀察等，但此時尚未將元件掛載到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上，頁面上看不到元件的內容。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beforeCreate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：元件實例剛剛創建，數據和事件還未初始化，無法使用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`data`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`methods`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。通常不常使用。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：元件實例已創建，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`methods`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都已初始化，可以進行初始數據的設置或執行異步操作（如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請求）。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9C5F832-460B-4EBB-B2F0-2969D24D284A}"/>
              </a:ext>
            </a:extLst>
          </p:cNvPr>
          <p:cNvSpPr txBox="1"/>
          <p:nvPr/>
        </p:nvSpPr>
        <p:spPr>
          <a:xfrm>
            <a:off x="185141" y="4762500"/>
            <a:ext cx="17721859" cy="2820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掛載階段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(Mounting)】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會將模板渲染為虛擬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，然後將虛擬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挂載到真實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上，讓頁面顯示元件的內容。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beforeMount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之前調用，虛擬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已經創建，尚未插入到頁面中。此階段可以用來查看虛擬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mounted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：元件已掛載到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已渲染完成。可以在此階段進行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操作，比如獲取元素尺寸、設置監聽器等。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800315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EC38B8-BBC1-423B-A035-6BAAC2DB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9712"/>
            <a:ext cx="16656802" cy="7342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A55708-1101-419F-A669-EBCCD6B1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19" y="7658101"/>
            <a:ext cx="740757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請求有兩種方式：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 2.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JSONPlaceholder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REST 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操作流程。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https://jsonplaceholder.typicode.com/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-project-http-fetch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344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43121D-33B1-42D6-B097-9195DC6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8" y="4267237"/>
            <a:ext cx="8304072" cy="398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740358-0B55-4253-B66B-548FAC9B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462" y="944456"/>
            <a:ext cx="7431738" cy="92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124219" y="9170262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21D3C6-73AE-437A-BAE3-4003E4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8"/>
          <a:stretch/>
        </p:blipFill>
        <p:spPr>
          <a:xfrm>
            <a:off x="330200" y="1802604"/>
            <a:ext cx="15588038" cy="72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3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ED04-EFEE-4E76-9283-FEC800DD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9"/>
          <a:stretch/>
        </p:blipFill>
        <p:spPr>
          <a:xfrm>
            <a:off x="3684095" y="110995"/>
            <a:ext cx="14299105" cy="100650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2728EA-BF79-4274-B572-00096BADC1F8}"/>
              </a:ext>
            </a:extLst>
          </p:cNvPr>
          <p:cNvSpPr txBox="1"/>
          <p:nvPr/>
        </p:nvSpPr>
        <p:spPr>
          <a:xfrm>
            <a:off x="1137175" y="9105900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59177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82B34-9FF2-4E87-8E59-7FEFD0B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09"/>
            <a:ext cx="9448800" cy="8553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662EDC-0560-4EA7-A0A6-C204FF8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8646"/>
            <a:ext cx="7086600" cy="794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A0E98-79F0-4FE6-A3B2-B5780706CB9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69570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6170382" y="9688677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AF3A41-B024-4F5F-B6A7-0156FF4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1609"/>
            <a:ext cx="15036800" cy="7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162800" y="9814904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1B8F25-37C6-4D6C-B45B-B8BCDB37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" y="1839712"/>
            <a:ext cx="7012250" cy="3151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7D0402-D35B-475A-A80B-D75F8FD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9" y="1691609"/>
            <a:ext cx="10705764" cy="69825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39A8B-E9B9-425C-A3C4-555BE186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7" y="5996021"/>
            <a:ext cx="8413634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先查看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元件的生命週期。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掛載元件時載入數據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CFAB5-484A-4883-ABE4-ACE8D6C4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437098"/>
            <a:ext cx="6305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68C546-AF1F-4953-9269-9FC5CC59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785472"/>
            <a:ext cx="11453711" cy="8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128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9A847-71EE-44FC-B3B8-6DB5AA6B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2212"/>
            <a:ext cx="8001000" cy="76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(Updating)】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當元件的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`data`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`props`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發生變化時，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會進行重新渲染，此時元件會進入更新階段。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beforeUpdate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：當數據發生變化，重新渲染之前調用。此時虛擬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已更新，但尚未同步到真實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`updated`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：重新渲染後調用，虛擬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已與真實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同步。通常用於執行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操作或依賴最新數據的操作。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9C5F832-460B-4EBB-B2F0-2969D24D284A}"/>
              </a:ext>
            </a:extLst>
          </p:cNvPr>
          <p:cNvSpPr txBox="1"/>
          <p:nvPr/>
        </p:nvSpPr>
        <p:spPr>
          <a:xfrm>
            <a:off x="185141" y="4762500"/>
            <a:ext cx="17721859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銷毀階段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(Unmounting)】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當元件從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中移除或其生命周期結束時，它會進入銷毀階段。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beforeUnmount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：元件銷毀之前調用。可以用來清除定時器或事件監聽器等資源，避免內存洩漏。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`unmounted`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：元件已完全銷毀，與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的關聯已斷開。此時所有事件監聽器和數據綁定已解除。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0625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BD9499C-82BD-4505-BBA9-B4E5DDAF2CCD}"/>
              </a:ext>
            </a:extLst>
          </p:cNvPr>
          <p:cNvSpPr/>
          <p:nvPr/>
        </p:nvSpPr>
        <p:spPr>
          <a:xfrm rot="10800000" flipV="1">
            <a:off x="624114" y="4381500"/>
            <a:ext cx="5090886" cy="3048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4880688" cy="223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的核心概念：將畫面拆分成獨立、可重複使用的區塊。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邏輯重用：同一個元件可以多次使用，不需重寫代碼。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易於維護：邏輯與視圖相分離，使程式碼更清晰。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分工協作：團隊開發時，每個人可以專注於不同元件的開發。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A79774-0DBB-4CCC-949A-3B786A8FA891}"/>
              </a:ext>
            </a:extLst>
          </p:cNvPr>
          <p:cNvSpPr/>
          <p:nvPr/>
        </p:nvSpPr>
        <p:spPr>
          <a:xfrm rot="10800000" flipV="1">
            <a:off x="1015999" y="5005289"/>
            <a:ext cx="2057400" cy="96358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component1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C679BF-FACB-4495-BE80-727DA088D290}"/>
              </a:ext>
            </a:extLst>
          </p:cNvPr>
          <p:cNvSpPr/>
          <p:nvPr/>
        </p:nvSpPr>
        <p:spPr>
          <a:xfrm rot="10800000" flipV="1">
            <a:off x="1015999" y="6221186"/>
            <a:ext cx="2057400" cy="96358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component2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AE962A-2AA8-48D6-A65A-7FBF23D87210}"/>
              </a:ext>
            </a:extLst>
          </p:cNvPr>
          <p:cNvSpPr/>
          <p:nvPr/>
        </p:nvSpPr>
        <p:spPr>
          <a:xfrm rot="10800000" flipV="1">
            <a:off x="3428997" y="6221186"/>
            <a:ext cx="2057401" cy="963589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component3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C79988-2872-49D8-98CC-F53FE2E8B029}"/>
              </a:ext>
            </a:extLst>
          </p:cNvPr>
          <p:cNvSpPr/>
          <p:nvPr/>
        </p:nvSpPr>
        <p:spPr>
          <a:xfrm rot="10800000" flipV="1">
            <a:off x="3428997" y="5005289"/>
            <a:ext cx="2057402" cy="963590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component4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16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336888" cy="166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會出現的問題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v-for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展開後，但每一個項目的展開與否，都是吃同一個變數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datailAreVisible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AB3665-CC7D-487B-AE7C-C1DC67B5C88A}"/>
              </a:ext>
            </a:extLst>
          </p:cNvPr>
          <p:cNvSpPr txBox="1"/>
          <p:nvPr/>
        </p:nvSpPr>
        <p:spPr>
          <a:xfrm>
            <a:off x="13792200" y="988689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個鈕，但同時展開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0C705E-8CAA-494F-BC6F-F2713273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900" y="1085790"/>
            <a:ext cx="6403188" cy="8763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3BF9C0-2AFC-4181-B719-F4479E17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32326"/>
            <a:ext cx="10126488" cy="308653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CBC913-FEA7-48CD-B594-6CEB102D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779026"/>
            <a:ext cx="10126488" cy="19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33688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AB3665-CC7D-487B-AE7C-C1DC67B5C88A}"/>
              </a:ext>
            </a:extLst>
          </p:cNvPr>
          <p:cNvSpPr txBox="1"/>
          <p:nvPr/>
        </p:nvSpPr>
        <p:spPr>
          <a:xfrm>
            <a:off x="13009385" y="5166286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主文件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FAF99A-598F-405D-8BE8-AB282009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2" y="2485654"/>
            <a:ext cx="10215117" cy="51724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7761DD-8084-4CB9-8CD4-EEC40AA2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839712"/>
            <a:ext cx="9566829" cy="32810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F608A6-5E9F-4FD7-B66B-DAC37B72660B}"/>
              </a:ext>
            </a:extLst>
          </p:cNvPr>
          <p:cNvSpPr txBox="1"/>
          <p:nvPr/>
        </p:nvSpPr>
        <p:spPr>
          <a:xfrm>
            <a:off x="4419600" y="7792275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FF141A-3AAC-4BA0-ADF7-0DBECF36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2" y="8267700"/>
            <a:ext cx="11043729" cy="116122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064C0F6-A81D-46D9-B8EA-52A49E74801A}"/>
              </a:ext>
            </a:extLst>
          </p:cNvPr>
          <p:cNvSpPr txBox="1"/>
          <p:nvPr/>
        </p:nvSpPr>
        <p:spPr>
          <a:xfrm>
            <a:off x="4953000" y="950424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6E6B6E2-F6A6-41E5-AAA3-5215329B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5173793"/>
            <a:ext cx="3900991" cy="3935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0CD66CE-9A08-448D-95CA-C29F29BA0072}"/>
              </a:ext>
            </a:extLst>
          </p:cNvPr>
          <p:cNvSpPr txBox="1"/>
          <p:nvPr/>
        </p:nvSpPr>
        <p:spPr>
          <a:xfrm>
            <a:off x="14925271" y="916227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with_component.html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8079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80810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的全名是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Command-Line Interface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，直譯為「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專案指令介面」。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透過終端機作為介面，提供開發者常見的配置選擇，協助開發者快速建立一個「立即可用」的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省去手動建立資料夾架構、設定各項配置與引入常用套件的時間，讓開發者可以專注在專案的開發。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Dev Server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進行打包和執行本地開發伺服器，而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的策略是「先打包、後啟動伺服器」，無論今天是在開發階段還是正式階段，一律先打包專案。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根據打包完成的專案來啟動伺服器，所以在專案資源、程式碼越來越多的時候，可以明顯發現「伺服器啟動」和「更新速度」變得越來越慢。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76178-82B7-49D3-853B-848C84CD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150892"/>
            <a:ext cx="10225755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21018</TotalTime>
  <Words>2249</Words>
  <Application>Microsoft Office PowerPoint</Application>
  <PresentationFormat>自訂</PresentationFormat>
  <Paragraphs>228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標楷體</vt:lpstr>
      <vt:lpstr>Arial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617</cp:revision>
  <dcterms:created xsi:type="dcterms:W3CDTF">2006-08-16T00:00:00Z</dcterms:created>
  <dcterms:modified xsi:type="dcterms:W3CDTF">2025-01-12T15:23:10Z</dcterms:modified>
  <dc:identifier>DAGRTmEneC4</dc:identifier>
</cp:coreProperties>
</file>